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DA5D-38BC-4000-BC36-D9A5148B4F8E}" type="datetimeFigureOut">
              <a:rPr lang="ar-IQ" smtClean="0"/>
              <a:t>10/02/1440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D7EC-DC12-4D3C-B830-AAED9AD78499}" type="slidenum">
              <a:rPr lang="ar-IQ" smtClean="0"/>
              <a:t>‹#›</a:t>
            </a:fld>
            <a:endParaRPr lang="ar-IQ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DA5D-38BC-4000-BC36-D9A5148B4F8E}" type="datetimeFigureOut">
              <a:rPr lang="ar-IQ" smtClean="0"/>
              <a:t>10/02/1440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D7EC-DC12-4D3C-B830-AAED9AD7849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DA5D-38BC-4000-BC36-D9A5148B4F8E}" type="datetimeFigureOut">
              <a:rPr lang="ar-IQ" smtClean="0"/>
              <a:t>10/02/1440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D7EC-DC12-4D3C-B830-AAED9AD7849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DA5D-38BC-4000-BC36-D9A5148B4F8E}" type="datetimeFigureOut">
              <a:rPr lang="ar-IQ" smtClean="0"/>
              <a:t>10/02/1440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D7EC-DC12-4D3C-B830-AAED9AD7849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DA5D-38BC-4000-BC36-D9A5148B4F8E}" type="datetimeFigureOut">
              <a:rPr lang="ar-IQ" smtClean="0"/>
              <a:t>10/02/1440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D7EC-DC12-4D3C-B830-AAED9AD78499}" type="slidenum">
              <a:rPr lang="ar-IQ" smtClean="0"/>
              <a:t>‹#›</a:t>
            </a:fld>
            <a:endParaRPr lang="ar-IQ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DA5D-38BC-4000-BC36-D9A5148B4F8E}" type="datetimeFigureOut">
              <a:rPr lang="ar-IQ" smtClean="0"/>
              <a:t>10/02/1440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D7EC-DC12-4D3C-B830-AAED9AD7849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DA5D-38BC-4000-BC36-D9A5148B4F8E}" type="datetimeFigureOut">
              <a:rPr lang="ar-IQ" smtClean="0"/>
              <a:t>10/02/1440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D7EC-DC12-4D3C-B830-AAED9AD78499}" type="slidenum">
              <a:rPr lang="ar-IQ" smtClean="0"/>
              <a:t>‹#›</a:t>
            </a:fld>
            <a:endParaRPr lang="ar-IQ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DA5D-38BC-4000-BC36-D9A5148B4F8E}" type="datetimeFigureOut">
              <a:rPr lang="ar-IQ" smtClean="0"/>
              <a:t>10/02/1440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D7EC-DC12-4D3C-B830-AAED9AD7849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DA5D-38BC-4000-BC36-D9A5148B4F8E}" type="datetimeFigureOut">
              <a:rPr lang="ar-IQ" smtClean="0"/>
              <a:t>10/02/1440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D7EC-DC12-4D3C-B830-AAED9AD7849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DA5D-38BC-4000-BC36-D9A5148B4F8E}" type="datetimeFigureOut">
              <a:rPr lang="ar-IQ" smtClean="0"/>
              <a:t>10/02/1440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D7EC-DC12-4D3C-B830-AAED9AD78499}" type="slidenum">
              <a:rPr lang="ar-IQ" smtClean="0"/>
              <a:t>‹#›</a:t>
            </a:fld>
            <a:endParaRPr lang="ar-IQ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DA5D-38BC-4000-BC36-D9A5148B4F8E}" type="datetimeFigureOut">
              <a:rPr lang="ar-IQ" smtClean="0"/>
              <a:t>10/02/1440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D7EC-DC12-4D3C-B830-AAED9AD7849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EBADA5D-38BC-4000-BC36-D9A5148B4F8E}" type="datetimeFigureOut">
              <a:rPr lang="ar-IQ" smtClean="0"/>
              <a:t>10/02/1440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62CD7EC-DC12-4D3C-B830-AAED9AD78499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rtl="0">
              <a:lnSpc>
                <a:spcPct val="150000"/>
              </a:lnSpc>
              <a:spcAft>
                <a:spcPts val="0"/>
              </a:spcAft>
              <a:tabLst>
                <a:tab pos="800100" algn="l"/>
              </a:tabLst>
            </a:pPr>
            <a:r>
              <a:rPr lang="en-US" b="1" dirty="0" err="1" smtClean="0">
                <a:effectLst/>
                <a:latin typeface="Times New Roman"/>
                <a:ea typeface="Calibri"/>
                <a:cs typeface="Arial"/>
              </a:rPr>
              <a:t>Erythrocytosis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Hussein Ali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Naji</a:t>
            </a:r>
            <a:endParaRPr lang="ar-IQ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839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/>
          <p:nvPr/>
        </p:nvPicPr>
        <p:blipFill>
          <a:blip r:embed="rId2"/>
          <a:stretch>
            <a:fillRect/>
          </a:stretch>
        </p:blipFill>
        <p:spPr>
          <a:xfrm>
            <a:off x="755576" y="332656"/>
            <a:ext cx="7776864" cy="53285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مستطيل 2"/>
          <p:cNvSpPr/>
          <p:nvPr/>
        </p:nvSpPr>
        <p:spPr>
          <a:xfrm>
            <a:off x="2733675" y="5805264"/>
            <a:ext cx="3676650" cy="3810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/>
                <a:cs typeface="Arial"/>
              </a:rPr>
              <a:t>A diagram of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/>
                <a:cs typeface="Arial"/>
              </a:rPr>
              <a:t>granulopoiesis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4949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/>
          <p:nvPr/>
        </p:nvPicPr>
        <p:blipFill>
          <a:blip r:embed="rId2"/>
          <a:stretch>
            <a:fillRect/>
          </a:stretch>
        </p:blipFill>
        <p:spPr>
          <a:xfrm>
            <a:off x="971600" y="476672"/>
            <a:ext cx="7488832" cy="504056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1619672" y="5661248"/>
            <a:ext cx="5976664" cy="50405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A diagram of development of granulocyte</a:t>
            </a:r>
            <a:endParaRPr lang="en-US" sz="24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1962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/>
          <p:nvPr/>
        </p:nvPicPr>
        <p:blipFill>
          <a:blip r:embed="rId2"/>
          <a:stretch>
            <a:fillRect/>
          </a:stretch>
        </p:blipFill>
        <p:spPr>
          <a:xfrm>
            <a:off x="899592" y="332656"/>
            <a:ext cx="7776864" cy="49685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مستطيل 2"/>
          <p:cNvSpPr/>
          <p:nvPr/>
        </p:nvSpPr>
        <p:spPr>
          <a:xfrm>
            <a:off x="1979712" y="5589240"/>
            <a:ext cx="5328592" cy="64807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A diagram of development of lymphocyte</a:t>
            </a:r>
            <a:endParaRPr lang="en-US" sz="24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7406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404664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0"/>
              </a:spcAft>
              <a:tabLst>
                <a:tab pos="800100" algn="l"/>
              </a:tabLst>
            </a:pPr>
            <a:r>
              <a:rPr lang="en-US" sz="2400" b="1" dirty="0" err="1" smtClean="0">
                <a:effectLst/>
                <a:latin typeface="Times New Roman"/>
                <a:ea typeface="Calibri"/>
                <a:cs typeface="Arial"/>
              </a:rPr>
              <a:t>Erythrocytosis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0"/>
              </a:spcAft>
              <a:tabLst>
                <a:tab pos="800100" algn="l"/>
              </a:tabLst>
            </a:pP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Erythrocytosis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is defined as an increase in peripheral RBC numbers, hemoglobin concentration, and calculated hematocrit or packed cell volume (PCV) above established reference intervals. 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0"/>
              </a:spcAft>
              <a:tabLst>
                <a:tab pos="800100" algn="l"/>
              </a:tabLs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Often,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erythrocytosis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is used interchangeably with the term polycythemia.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0"/>
              </a:spcAft>
              <a:tabLst>
                <a:tab pos="800100" algn="l"/>
              </a:tabLs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Polycythemia can be divided in to two types 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0082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8964488" cy="667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800100" algn="l"/>
              </a:tabLs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Relative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Erythrocytosis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(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Polycythemia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228600" algn="just" rtl="0">
              <a:lnSpc>
                <a:spcPct val="150000"/>
              </a:lnSpc>
              <a:spcAft>
                <a:spcPts val="0"/>
              </a:spcAft>
              <a:tabLst>
                <a:tab pos="800100" algn="l"/>
              </a:tabLs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Relative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erythrocytosis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is the most common form of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erythrocytosis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in dogs and cats. In relative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erythrocytosis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the increased PCV is not accompanied by an expanded RBC mass. The causes of relative of polycythemia include. </a:t>
            </a:r>
            <a:endParaRPr lang="en-US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  <a:tabLst>
                <a:tab pos="800100" algn="l"/>
              </a:tabLst>
            </a:pP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Hemoconcentration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due to fluid loss (i.e. severe dehydration associated with vomiting, diarrhea, or polyuria without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suffi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cient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water intake). </a:t>
            </a:r>
            <a:endParaRPr lang="en-US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  <a:tabLst>
                <a:tab pos="800100" algn="l"/>
              </a:tabLs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Splenic contraction (in dogs and horse) associated with excitement or anxiety. This catecholamine - mediated release of RBCs from their storage site in the spleen causes transient mild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erythrocytosis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unassociated with clinical signs.</a:t>
            </a:r>
            <a:endParaRPr lang="en-US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279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0"/>
            <a:ext cx="890970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>
              <a:lnSpc>
                <a:spcPct val="150000"/>
              </a:lnSpc>
              <a:spcAft>
                <a:spcPts val="0"/>
              </a:spcAft>
              <a:tabLst>
                <a:tab pos="800100" algn="l"/>
              </a:tabLs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2- Absolute </a:t>
            </a:r>
            <a:r>
              <a:rPr lang="en-US" sz="2400" b="1" dirty="0" err="1" smtClean="0">
                <a:effectLst/>
                <a:latin typeface="Times New Roman"/>
                <a:ea typeface="Calibri"/>
                <a:cs typeface="Arial"/>
              </a:rPr>
              <a:t>Erythrocytosis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 (Polycythemia)</a:t>
            </a:r>
            <a:endParaRPr lang="en-US" sz="2400" dirty="0">
              <a:ea typeface="Calibri"/>
              <a:cs typeface="Arial"/>
            </a:endParaRPr>
          </a:p>
          <a:p>
            <a:pPr marL="228600" algn="just" rtl="0">
              <a:lnSpc>
                <a:spcPct val="150000"/>
              </a:lnSpc>
              <a:spcAft>
                <a:spcPts val="0"/>
              </a:spcAft>
              <a:tabLst>
                <a:tab pos="800100" algn="l"/>
              </a:tabLs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Absolute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erythrocytosis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, defined as a true increase in RBC mass, can develop from primary or secondary causes. 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  <a:tabLst>
                <a:tab pos="800100" algn="l"/>
              </a:tabLs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Primary </a:t>
            </a:r>
            <a:r>
              <a:rPr lang="en-US" sz="2400" b="1" dirty="0" err="1" smtClean="0">
                <a:effectLst/>
                <a:latin typeface="Times New Roman"/>
                <a:ea typeface="Calibri"/>
                <a:cs typeface="Arial"/>
              </a:rPr>
              <a:t>Erythrocytosis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 (Polycythemia Vera)</a:t>
            </a:r>
            <a:endParaRPr lang="en-US" sz="2400" dirty="0">
              <a:ea typeface="Calibri"/>
              <a:cs typeface="Arial"/>
            </a:endParaRPr>
          </a:p>
          <a:p>
            <a:pPr marL="228600" algn="just" rtl="0">
              <a:lnSpc>
                <a:spcPct val="150000"/>
              </a:lnSpc>
              <a:spcAft>
                <a:spcPts val="0"/>
              </a:spcAft>
              <a:tabLst>
                <a:tab pos="800100" algn="l"/>
              </a:tabLs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Primary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erythrocytosis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results from autonomous proliferation of erythroid precursors that require little to no EPO for differentiation. also called polycythemia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vera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, is a chronic myeloproliferative disorder resulting from the clonal expansion of hematopoietic progenitor cells. </a:t>
            </a:r>
            <a:endParaRPr lang="en-US" sz="2400" dirty="0">
              <a:ea typeface="Calibri"/>
              <a:cs typeface="Arial"/>
            </a:endParaRPr>
          </a:p>
          <a:p>
            <a:pPr marL="228600" algn="just" rtl="0">
              <a:lnSpc>
                <a:spcPct val="150000"/>
              </a:lnSpc>
              <a:spcAft>
                <a:spcPts val="0"/>
              </a:spcAft>
              <a:tabLst>
                <a:tab pos="800100" algn="l"/>
              </a:tabLs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Causes in human, dogs and cat.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800100" algn="l"/>
              </a:tabLs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Splenomegaly</a:t>
            </a:r>
            <a:r>
              <a:rPr lang="en-US" sz="2400" dirty="0" smtClean="0">
                <a:ea typeface="Calibri"/>
                <a:cs typeface="Arial"/>
              </a:rPr>
              <a:t>                                2-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Leukocytosis.</a:t>
            </a:r>
            <a:endParaRPr lang="en-US" sz="2400" dirty="0">
              <a:ea typeface="Calibri"/>
              <a:cs typeface="Arial"/>
            </a:endParaRPr>
          </a:p>
          <a:p>
            <a:pPr lvl="0" algn="just" rtl="0">
              <a:lnSpc>
                <a:spcPct val="150000"/>
              </a:lnSpc>
              <a:spcAft>
                <a:spcPts val="0"/>
              </a:spcAft>
              <a:tabLst>
                <a:tab pos="800100" algn="l"/>
              </a:tabLst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3-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Thrombocytosis, may progress to myelofibrosis or leukemia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.</a:t>
            </a:r>
            <a:endParaRPr lang="en-US" sz="1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2345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266596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  <a:tabLst>
                <a:tab pos="800100" algn="l"/>
              </a:tabLs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Secondary </a:t>
            </a:r>
            <a:r>
              <a:rPr lang="en-US" sz="2400" b="1" dirty="0" err="1" smtClean="0">
                <a:effectLst/>
                <a:latin typeface="Times New Roman"/>
                <a:ea typeface="Calibri"/>
                <a:cs typeface="Arial"/>
              </a:rPr>
              <a:t>Erythrocytosis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0"/>
              </a:spcAft>
              <a:tabLst>
                <a:tab pos="800100" algn="l"/>
              </a:tabLs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Secondary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erythrocytosis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develops from excessive production of EPO.</a:t>
            </a:r>
            <a:r>
              <a:rPr lang="en-US" sz="2400" dirty="0" smtClean="0">
                <a:ea typeface="Calibri"/>
                <a:cs typeface="Arial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Include three types.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800100" algn="l"/>
              </a:tabLs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Appropriate Secondary </a:t>
            </a:r>
            <a:r>
              <a:rPr lang="en-US" sz="2400" b="1" dirty="0" err="1" smtClean="0">
                <a:effectLst/>
                <a:latin typeface="Times New Roman"/>
                <a:ea typeface="Calibri"/>
                <a:cs typeface="Arial"/>
              </a:rPr>
              <a:t>Erythrocytosis</a:t>
            </a:r>
            <a:endParaRPr lang="en-US" sz="2400" dirty="0">
              <a:ea typeface="Calibri"/>
              <a:cs typeface="Arial"/>
            </a:endParaRPr>
          </a:p>
          <a:p>
            <a:pPr marL="228600" algn="just" rtl="0">
              <a:lnSpc>
                <a:spcPct val="150000"/>
              </a:lnSpc>
              <a:spcAft>
                <a:spcPts val="0"/>
              </a:spcAft>
              <a:tabLst>
                <a:tab pos="800100" algn="l"/>
              </a:tabLs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In physiologically appropriate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erythrocytosis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, the EPO -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mediated increased RBC mass expands the oxygen carrying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capacity of the blood in an attempt to improve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inadequate tissue oxygenation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(hypoxia).  the causes include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  <a:tabLst>
                <a:tab pos="800100" algn="l"/>
              </a:tabLs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Cardiac Disorder.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  <a:tabLst>
                <a:tab pos="800100" algn="l"/>
              </a:tabLs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Respiratory Disorder.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  <a:tabLst>
                <a:tab pos="800100" algn="l"/>
              </a:tabLs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Hemoglobin Disorder.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1538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58847"/>
            <a:ext cx="896448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>
              <a:lnSpc>
                <a:spcPct val="150000"/>
              </a:lnSpc>
              <a:spcAft>
                <a:spcPts val="0"/>
              </a:spcAft>
              <a:tabLst>
                <a:tab pos="800100" algn="l"/>
              </a:tabLs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2-</a:t>
            </a:r>
            <a:r>
              <a:rPr lang="en-US" sz="2400" dirty="0" smtClean="0">
                <a:effectLst/>
                <a:latin typeface="Univers"/>
                <a:ea typeface="Calibri"/>
                <a:cs typeface="Univers"/>
              </a:rPr>
              <a:t>  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Inappropriate Secondary </a:t>
            </a:r>
            <a:r>
              <a:rPr lang="en-US" sz="2400" b="1" dirty="0" err="1" smtClean="0">
                <a:effectLst/>
                <a:latin typeface="Times New Roman"/>
                <a:ea typeface="Calibri"/>
                <a:cs typeface="Arial"/>
              </a:rPr>
              <a:t>Erythrocytosis</a:t>
            </a:r>
            <a:endParaRPr lang="en-US" sz="2400" dirty="0">
              <a:ea typeface="Calibri"/>
              <a:cs typeface="Arial"/>
            </a:endParaRPr>
          </a:p>
          <a:p>
            <a:pPr marL="228600" algn="just" rtl="0">
              <a:lnSpc>
                <a:spcPct val="150000"/>
              </a:lnSpc>
              <a:spcAft>
                <a:spcPts val="0"/>
              </a:spcAft>
              <a:tabLst>
                <a:tab pos="800100" algn="l"/>
              </a:tabLs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Excess production of EPO in the absence of systemic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hypoxia, termed physiologically inappropriate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erythrocytosis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,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is caused by: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  <a:tabLst>
                <a:tab pos="800100" algn="l"/>
              </a:tabLs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Kidney Neoplasia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  <a:tabLst>
                <a:tab pos="800100" algn="l"/>
              </a:tabLs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Miscellaneous Neoplasia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  <a:tabLst>
                <a:tab pos="800100" algn="l"/>
              </a:tabLs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Non-neoplastic Kidney Disorders</a:t>
            </a:r>
            <a:endParaRPr lang="en-US" sz="2400" dirty="0">
              <a:ea typeface="Calibri"/>
              <a:cs typeface="Arial"/>
            </a:endParaRPr>
          </a:p>
          <a:p>
            <a:pPr lvl="0" algn="just" rtl="0">
              <a:lnSpc>
                <a:spcPct val="150000"/>
              </a:lnSpc>
              <a:spcAft>
                <a:spcPts val="0"/>
              </a:spcAft>
              <a:tabLst>
                <a:tab pos="800100" algn="l"/>
              </a:tabLst>
            </a:pPr>
            <a:r>
              <a:rPr lang="en-US" sz="2400" b="1" dirty="0" smtClean="0">
                <a:latin typeface="Univers"/>
                <a:ea typeface="Calibri"/>
                <a:cs typeface="Arial"/>
              </a:rPr>
              <a:t>3- </a:t>
            </a:r>
            <a:r>
              <a:rPr lang="en-US" sz="2400" b="1" dirty="0" err="1" smtClean="0">
                <a:effectLst/>
                <a:latin typeface="Times New Roman"/>
                <a:ea typeface="Calibri"/>
                <a:cs typeface="Arial"/>
              </a:rPr>
              <a:t>Endocrinopathy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 - Associated </a:t>
            </a:r>
            <a:r>
              <a:rPr lang="en-US" sz="2400" b="1" dirty="0" err="1" smtClean="0">
                <a:effectLst/>
                <a:latin typeface="Times New Roman"/>
                <a:ea typeface="Calibri"/>
                <a:cs typeface="Arial"/>
              </a:rPr>
              <a:t>Erythrocytosis</a:t>
            </a:r>
            <a:endParaRPr lang="en-US" sz="2400" dirty="0" smtClean="0">
              <a:ea typeface="Calibri"/>
              <a:cs typeface="Arial"/>
            </a:endParaRPr>
          </a:p>
          <a:p>
            <a:pPr lvl="0" algn="just" rtl="0">
              <a:lnSpc>
                <a:spcPct val="150000"/>
              </a:lnSpc>
              <a:spcAft>
                <a:spcPts val="0"/>
              </a:spcAft>
              <a:tabLst>
                <a:tab pos="800100" algn="l"/>
              </a:tabLs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Hormones other than EPO, such as cortisol, androgen,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thyroxine, and growth hormone, also may stimulate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erythropoiesis either directly, or indirectly through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increased production of EPO or alternate pathophysiologic mechanisms.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9460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/>
          <p:nvPr/>
        </p:nvPicPr>
        <p:blipFill>
          <a:blip r:embed="rId2"/>
          <a:stretch>
            <a:fillRect/>
          </a:stretch>
        </p:blipFill>
        <p:spPr>
          <a:xfrm>
            <a:off x="611560" y="332656"/>
            <a:ext cx="8064896" cy="52565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مستطيل 2"/>
          <p:cNvSpPr/>
          <p:nvPr/>
        </p:nvSpPr>
        <p:spPr>
          <a:xfrm>
            <a:off x="1115616" y="5877272"/>
            <a:ext cx="5795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effectLst/>
                <a:latin typeface="Times New Roman"/>
                <a:ea typeface="Calibri"/>
              </a:rPr>
              <a:t>Flow chart for classification of </a:t>
            </a:r>
            <a:r>
              <a:rPr lang="en-US" sz="2400" dirty="0" err="1" smtClean="0">
                <a:effectLst/>
                <a:latin typeface="Times New Roman"/>
                <a:ea typeface="Calibri"/>
              </a:rPr>
              <a:t>erythrocytosis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932641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620688"/>
            <a:ext cx="8568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LEUKOPOIESIS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Neutrophil Production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Neutrophilic cells within the bone marrow can be included in two pools. </a:t>
            </a: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A- Mitotic pool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The proliferation and maturation pool includes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myeloblasts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,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promyelocytes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, and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myelocytes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. Approximately four or five divisions occur over several days.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7121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620688"/>
            <a:ext cx="8640960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B- </a:t>
            </a:r>
            <a:r>
              <a:rPr lang="en-US" sz="2400" b="1" dirty="0" err="1" smtClean="0">
                <a:effectLst/>
                <a:latin typeface="Times New Roman"/>
                <a:ea typeface="Calibri"/>
                <a:cs typeface="Arial"/>
              </a:rPr>
              <a:t>Postmitotic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 pool 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Its maturation and storage pool includes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metamyelocytes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, bands, and segmented neutrophils. Cells within this pool nor­mally undergo maturation and storage for several more days prior to the migration of mature neutrophils through the vascular endothelium and into the circulation.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64796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ضوح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 كلاسيكي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ضو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65</TotalTime>
  <Words>495</Words>
  <Application>Microsoft Office PowerPoint</Application>
  <PresentationFormat>عرض على الشاشة (3:4)‏</PresentationFormat>
  <Paragraphs>43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وضوح</vt:lpstr>
      <vt:lpstr>Erythrocytosis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Erythrocytosis</dc:title>
  <dc:creator>ALI SAHIUNY</dc:creator>
  <cp:lastModifiedBy>ALI SAHIUNY</cp:lastModifiedBy>
  <cp:revision>4</cp:revision>
  <dcterms:created xsi:type="dcterms:W3CDTF">2018-10-20T19:02:23Z</dcterms:created>
  <dcterms:modified xsi:type="dcterms:W3CDTF">2018-10-20T20:07:46Z</dcterms:modified>
</cp:coreProperties>
</file>